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330" r:id="rId2"/>
    <p:sldId id="312" r:id="rId3"/>
    <p:sldId id="331" r:id="rId4"/>
    <p:sldId id="332" r:id="rId5"/>
    <p:sldId id="333" r:id="rId6"/>
    <p:sldId id="334" r:id="rId7"/>
    <p:sldId id="329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9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0095"/>
  </p:normalViewPr>
  <p:slideViewPr>
    <p:cSldViewPr snapToGrid="0" snapToObjects="1">
      <p:cViewPr varScale="1">
        <p:scale>
          <a:sx n="74" d="100"/>
          <a:sy n="74" d="100"/>
        </p:scale>
        <p:origin x="20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16A77-1E77-1B47-AEDF-EDA904C8544D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4F74D-EA45-7546-A244-A2B5F510C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56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5C3B-407C-944D-AC45-7FCB1275CDA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à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93D19-874F-6648-B5D9-77DC8B79066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984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à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93D19-874F-6648-B5D9-77DC8B79066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05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à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93D19-874F-6648-B5D9-77DC8B79066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514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u="none" noProof="0" dirty="0">
              <a:effectLst/>
              <a:latin typeface="Helvetica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93D19-874F-6648-B5D9-77DC8B79066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528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u="none" noProof="0" dirty="0">
              <a:effectLst/>
              <a:latin typeface="Helvetica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93D19-874F-6648-B5D9-77DC8B79066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054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à"/>
            </a:pPr>
            <a:endParaRPr lang="fr-FR" dirty="0">
              <a:sym typeface="Wingdings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93D19-874F-6648-B5D9-77DC8B79066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2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72368-B9BE-F348-AEAA-A809F9462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B89F89F-FAEF-464A-B36D-51AF0DC43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F32607-C973-364C-BCF0-2F80BD98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4C8-2D1D-6A43-B5C0-98BFD229E37D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0500BE-B792-0E46-8F91-733DE3DF7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546265-512E-C946-8CD9-3C88975A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F3C8-D715-2B4F-9FF3-13A79E01F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405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2C970C-15F5-9340-882F-2FD985CC6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9AEA2DF-D9F1-BE45-A5A8-A36B3DCF9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348816-E376-7442-BBC6-1B72D08C2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4C8-2D1D-6A43-B5C0-98BFD229E37D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6BC68A-8574-514A-955D-19476A54E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5147CF-45B2-AA4A-9795-FE7C602A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F3C8-D715-2B4F-9FF3-13A79E01F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5496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F0B4D97-9C94-E347-9CA2-5FBEFADD23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0026BF-D2E1-9747-829C-6A892FE85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F7FB9D-498F-004B-B0B9-1FCFF3A7C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4C8-2D1D-6A43-B5C0-98BFD229E37D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4F1529-4EDF-A04C-95DE-B59CBB617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1DF5DB-F7FB-0A43-9F93-03372EEEE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F3C8-D715-2B4F-9FF3-13A79E01F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223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354356-ABC5-F14A-A35E-4F8E1708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C477B8-EEA4-634A-9D25-35C025FDD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2FCF6C-D361-C747-97A8-0EE8EC15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4C8-2D1D-6A43-B5C0-98BFD229E37D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114FB6-24A3-BE42-8643-06B6A1D3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808C93-0258-C74E-9BCF-62ACF4D6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F3C8-D715-2B4F-9FF3-13A79E01F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05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FA6D0B-1C5A-834D-A628-69C60901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6F14EE-A072-7741-9A9E-77A1AACDE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CB44A9-BE2F-EE43-8C4B-55B049589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4C8-2D1D-6A43-B5C0-98BFD229E37D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173704-77CC-DD4C-983C-5F9B5E5AE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D82B2F-3801-C640-96F0-A1CF661A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F3C8-D715-2B4F-9FF3-13A79E01F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28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A7DA00-993A-7E48-A002-681F0927B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6CEBF3-4A3F-BD42-8E87-43FB2F625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4D1F83-3184-084A-9824-19CF0DDF2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6B2374-C7FE-2944-9703-AFA5E5D27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4C8-2D1D-6A43-B5C0-98BFD229E37D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CE38D8-9027-B942-9358-48A79CCA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EB76F2-B3A6-5441-9EA8-2C1AD6C6F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F3C8-D715-2B4F-9FF3-13A79E01F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13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45D0AA-AE70-A34B-AE4F-E1C1A0647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76FBAB-A28E-CE48-AC17-F08F824A1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454CBFD-C125-E045-8FAB-5FF8F8FB7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1D5EEA2-6089-234A-BD74-5776945E1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281D51F-ED82-8B42-82DD-C568B9EAD0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DE699BF-67C3-0548-851D-BA0624EC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4C8-2D1D-6A43-B5C0-98BFD229E37D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A908125-66C7-354F-A4B0-28728CC3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1479306-5232-0B4C-85CF-72129A09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F3C8-D715-2B4F-9FF3-13A79E01F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93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E534DA-A641-684E-811F-68FF56180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EA7F588-D987-014E-91C5-C1066E7F4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4C8-2D1D-6A43-B5C0-98BFD229E37D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2358C6-68D4-A248-82BA-EB004931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7EBF72-0E92-7647-96EE-9DF012B9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F3C8-D715-2B4F-9FF3-13A79E01F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36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651E18-A384-F946-B998-31BFE33D9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4C8-2D1D-6A43-B5C0-98BFD229E37D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8F3C01-748F-C347-998C-00941D8E3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D47810-4AE8-2D4E-9E53-2F7093978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F3C8-D715-2B4F-9FF3-13A79E01F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629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BEE187-BB40-B446-983A-EE4B2F0C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752B86-0652-4140-9FB5-13BB5C79E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A9EF3A-8387-1949-8E25-F1447B357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40C806-237C-494E-80E4-4D6CB02B6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4C8-2D1D-6A43-B5C0-98BFD229E37D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19EF86-FC73-DE4B-8E5D-4EF8F5FB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868F97-1260-3B42-98B6-CF8B29B7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F3C8-D715-2B4F-9FF3-13A79E01F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10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8D6CE9-80F4-ED43-A4A4-66C90031F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0008FDC-6A35-524A-B976-C63A74CBA8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FAD32A-3849-1447-8242-6DBE5384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9B4D79-C7D1-9F46-8109-A5315467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4C8-2D1D-6A43-B5C0-98BFD229E37D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A3AB98-7B8B-5D43-BFED-A1E04F67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55B58A-6E6E-FE41-8B2E-A4236372A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F3C8-D715-2B4F-9FF3-13A79E01F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294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0EC043-572B-9A4B-9F7E-340ADDCB6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13493B-D1F2-524A-B3B6-E61A36BB1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CC5ECC-2191-0B41-B420-83FFBF6C2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244C8-2D1D-6A43-B5C0-98BFD229E37D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CE8FA1-FA0B-4A48-A0E8-F2E4EDCB3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D576A5-03EC-7942-A52D-6F6443317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8F3C8-D715-2B4F-9FF3-13A79E01F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81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mailto:ldevignol@ocean-climate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arte&#10;&#10;Description générée automatiquement">
            <a:extLst>
              <a:ext uri="{FF2B5EF4-FFF2-40B4-BE49-F238E27FC236}">
                <a16:creationId xmlns:a16="http://schemas.microsoft.com/office/drawing/2014/main" id="{E6882D01-D99A-418A-AB7E-9B9549500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" t="56703" r="20909" b="10416"/>
          <a:stretch/>
        </p:blipFill>
        <p:spPr>
          <a:xfrm>
            <a:off x="-22958" y="0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FE31D9-BF0B-479C-90D9-D0A87A063CEB}"/>
              </a:ext>
            </a:extLst>
          </p:cNvPr>
          <p:cNvSpPr/>
          <p:nvPr/>
        </p:nvSpPr>
        <p:spPr>
          <a:xfrm>
            <a:off x="2029407" y="1221965"/>
            <a:ext cx="8185962" cy="343795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338A54-2DCB-4C20-9035-64708D29A088}"/>
              </a:ext>
            </a:extLst>
          </p:cNvPr>
          <p:cNvSpPr/>
          <p:nvPr/>
        </p:nvSpPr>
        <p:spPr>
          <a:xfrm>
            <a:off x="1828801" y="1070668"/>
            <a:ext cx="8185962" cy="3437957"/>
          </a:xfrm>
          <a:prstGeom prst="rect">
            <a:avLst/>
          </a:prstGeom>
          <a:solidFill>
            <a:srgbClr val="224B57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object 4"/>
          <p:cNvSpPr/>
          <p:nvPr/>
        </p:nvSpPr>
        <p:spPr>
          <a:xfrm>
            <a:off x="2513825" y="1410783"/>
            <a:ext cx="7500937" cy="3249137"/>
          </a:xfrm>
          <a:custGeom>
            <a:avLst/>
            <a:gdLst/>
            <a:ahLst/>
            <a:cxnLst/>
            <a:rect l="l" t="t" r="r" b="b"/>
            <a:pathLst>
              <a:path w="9144000" h="996315">
                <a:moveTo>
                  <a:pt x="9143998" y="0"/>
                </a:moveTo>
                <a:lnTo>
                  <a:pt x="0" y="0"/>
                </a:lnTo>
                <a:lnTo>
                  <a:pt x="0" y="995735"/>
                </a:lnTo>
                <a:lnTo>
                  <a:pt x="9143998" y="995735"/>
                </a:lnTo>
                <a:lnTo>
                  <a:pt x="9143998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88718" y="1426477"/>
            <a:ext cx="8038130" cy="221342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400" spc="300" dirty="0">
                <a:solidFill>
                  <a:srgbClr val="FFFFFF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DCC-CR workshop Integrated Coastal Management and Marine Spatial Planning in support of Coastal Resilience</a:t>
            </a:r>
            <a:br>
              <a:rPr lang="en-GB" sz="3200" spc="-145" dirty="0">
                <a:solidFill>
                  <a:srgbClr val="FFFFFF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en-GB" sz="100" spc="-145" dirty="0">
                <a:solidFill>
                  <a:srgbClr val="FFFFFF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en-GB" sz="100" spc="-145" dirty="0">
                <a:solidFill>
                  <a:srgbClr val="FFFFFF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en-GB" sz="100" spc="-145" dirty="0">
                <a:solidFill>
                  <a:srgbClr val="FFFFFF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en-GB" sz="100" spc="-145" dirty="0">
                <a:solidFill>
                  <a:srgbClr val="FFFFFF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en-GB" sz="100" spc="-145" dirty="0">
                <a:solidFill>
                  <a:srgbClr val="FFFFFF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en-GB" sz="100" spc="-145" dirty="0">
                <a:solidFill>
                  <a:srgbClr val="FFFFFF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en-GB" sz="100" spc="-145" dirty="0">
                <a:solidFill>
                  <a:srgbClr val="FFFFFF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fr-FR" sz="3200" b="1" spc="-145" dirty="0">
                <a:solidFill>
                  <a:srgbClr val="FFFFFF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Sea’ties –</a:t>
            </a:r>
            <a:r>
              <a:rPr lang="en-GB" sz="3200" b="1" spc="-145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Accelerating just and equitable adaptation in coastal cities</a:t>
            </a:r>
            <a:endParaRPr lang="en-GB" sz="3200" b="1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object 10">
            <a:extLst>
              <a:ext uri="{FF2B5EF4-FFF2-40B4-BE49-F238E27FC236}">
                <a16:creationId xmlns:a16="http://schemas.microsoft.com/office/drawing/2014/main" id="{836FF38A-7594-9E41-BE3C-D9B4F5F09790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1751" y="154640"/>
            <a:ext cx="2189118" cy="7776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830FEF2-D2EC-D449-87AF-6AC51682C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958" y="5772746"/>
            <a:ext cx="12214958" cy="124358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5D68B66-4978-B941-B897-719E276DB60C}"/>
              </a:ext>
            </a:extLst>
          </p:cNvPr>
          <p:cNvSpPr txBox="1"/>
          <p:nvPr/>
        </p:nvSpPr>
        <p:spPr>
          <a:xfrm>
            <a:off x="6252519" y="3706748"/>
            <a:ext cx="3704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rgbClr val="FFFFFF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Lisa </a:t>
            </a:r>
            <a:r>
              <a:rPr lang="fr-FR" sz="2000" dirty="0" err="1">
                <a:solidFill>
                  <a:srgbClr val="FFFFFF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Devignol</a:t>
            </a:r>
            <a:endParaRPr lang="fr-FR" sz="2000" dirty="0">
              <a:solidFill>
                <a:srgbClr val="FFFFFF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FR" sz="2000" dirty="0" err="1">
                <a:solidFill>
                  <a:srgbClr val="FFFFFF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ldevignol@ocean-climate.org</a:t>
            </a:r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279467-C743-DE4E-9473-0C661B29AA35}"/>
              </a:ext>
            </a:extLst>
          </p:cNvPr>
          <p:cNvSpPr txBox="1"/>
          <p:nvPr/>
        </p:nvSpPr>
        <p:spPr>
          <a:xfrm>
            <a:off x="2313218" y="3997584"/>
            <a:ext cx="162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FFFF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18/01/2023</a:t>
            </a:r>
            <a:endParaRPr lang="en-GB" sz="20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D68E83-31E2-756E-C403-D3315D83AC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9377" y="283041"/>
            <a:ext cx="2522374" cy="76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02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carte&#10;&#10;Description générée automatiquement">
            <a:extLst>
              <a:ext uri="{FF2B5EF4-FFF2-40B4-BE49-F238E27FC236}">
                <a16:creationId xmlns:a16="http://schemas.microsoft.com/office/drawing/2014/main" id="{231CA44D-EA66-42D9-AC43-0834A4A8C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" t="56703" r="20909" b="10416"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13FAC2-687B-4F45-BB3F-80DA50F3FA24}"/>
              </a:ext>
            </a:extLst>
          </p:cNvPr>
          <p:cNvSpPr/>
          <p:nvPr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rgbClr val="224B57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294C14B-BFFF-8344-A1DA-10A06CCCD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401" y="1062988"/>
            <a:ext cx="6400800" cy="446969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DAEB9FF-40C9-B545-B61E-C073F2D026BB}"/>
              </a:ext>
            </a:extLst>
          </p:cNvPr>
          <p:cNvSpPr/>
          <p:nvPr/>
        </p:nvSpPr>
        <p:spPr>
          <a:xfrm>
            <a:off x="363344" y="1556722"/>
            <a:ext cx="4772714" cy="3624147"/>
          </a:xfrm>
          <a:prstGeom prst="rect">
            <a:avLst/>
          </a:prstGeom>
          <a:solidFill>
            <a:srgbClr val="224B57">
              <a:alpha val="80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0213"/>
            <a:r>
              <a:rPr lang="en-GB" dirty="0">
                <a:solidFill>
                  <a:schemeClr val="bg1"/>
                </a:solidFill>
                <a:latin typeface="Avenir Next LT Pro" panose="020B0504020202020204" pitchFamily="34" charset="77"/>
              </a:rPr>
              <a:t>Federates a network of 100 members around three axes:</a:t>
            </a:r>
          </a:p>
          <a:p>
            <a:pPr marL="430213"/>
            <a:endParaRPr lang="en-GB" dirty="0">
              <a:solidFill>
                <a:schemeClr val="bg1"/>
              </a:solidFill>
              <a:latin typeface="Avenir Next LT Pro" panose="020B0504020202020204" pitchFamily="34" charset="77"/>
            </a:endParaRPr>
          </a:p>
          <a:p>
            <a:pPr marL="715963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venir Next LT Pro" panose="020B0504020202020204" pitchFamily="34" charset="77"/>
              </a:rPr>
              <a:t>Mobilisation </a:t>
            </a:r>
          </a:p>
          <a:p>
            <a:pPr marL="715963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venir Next LT Pro" panose="020B0504020202020204" pitchFamily="34" charset="77"/>
            </a:endParaRPr>
          </a:p>
          <a:p>
            <a:pPr marL="715963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venir Next LT Pro" panose="020B0504020202020204" pitchFamily="34" charset="77"/>
              </a:rPr>
              <a:t>Sharing knowledge</a:t>
            </a:r>
          </a:p>
          <a:p>
            <a:pPr marL="715963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venir Next LT Pro" panose="020B0504020202020204" pitchFamily="34" charset="77"/>
            </a:endParaRPr>
          </a:p>
          <a:p>
            <a:pPr marL="715963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venir Next LT Pro" panose="020B0504020202020204" pitchFamily="34" charset="77"/>
              </a:rPr>
              <a:t>Advocacy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1D3FBA6-7618-38CB-973E-78D11A10530E}"/>
              </a:ext>
            </a:extLst>
          </p:cNvPr>
          <p:cNvSpPr txBox="1"/>
          <p:nvPr/>
        </p:nvSpPr>
        <p:spPr>
          <a:xfrm>
            <a:off x="363344" y="255141"/>
            <a:ext cx="11316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0213"/>
            <a:r>
              <a:rPr lang="en-GB" sz="2800" b="1" dirty="0">
                <a:solidFill>
                  <a:schemeClr val="bg1"/>
                </a:solidFill>
                <a:latin typeface="Avenir Black" panose="02000503020000020003" pitchFamily="2" charset="0"/>
              </a:rPr>
              <a:t>The Ocean &amp; Climate Platform</a:t>
            </a:r>
          </a:p>
        </p:txBody>
      </p:sp>
    </p:spTree>
    <p:extLst>
      <p:ext uri="{BB962C8B-B14F-4D97-AF65-F5344CB8AC3E}">
        <p14:creationId xmlns:p14="http://schemas.microsoft.com/office/powerpoint/2010/main" val="331292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carte&#10;&#10;Description générée automatiquement">
            <a:extLst>
              <a:ext uri="{FF2B5EF4-FFF2-40B4-BE49-F238E27FC236}">
                <a16:creationId xmlns:a16="http://schemas.microsoft.com/office/drawing/2014/main" id="{231CA44D-EA66-42D9-AC43-0834A4A8C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" t="56703" r="20909" b="10416"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13FAC2-687B-4F45-BB3F-80DA50F3FA24}"/>
              </a:ext>
            </a:extLst>
          </p:cNvPr>
          <p:cNvSpPr/>
          <p:nvPr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rgbClr val="224B57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817585-3EC9-AC6B-892F-5977BCD7BAEE}"/>
              </a:ext>
            </a:extLst>
          </p:cNvPr>
          <p:cNvSpPr/>
          <p:nvPr/>
        </p:nvSpPr>
        <p:spPr>
          <a:xfrm>
            <a:off x="926144" y="1061664"/>
            <a:ext cx="10732456" cy="2435383"/>
          </a:xfrm>
          <a:prstGeom prst="rect">
            <a:avLst/>
          </a:prstGeom>
          <a:solidFill>
            <a:srgbClr val="224954">
              <a:alpha val="5478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Avenir Book" panose="02000503020000020003" pitchFamily="2" charset="0"/>
              </a:rPr>
              <a:t>Facilitating the development of sustainable public policies and the implementation of adaptation solutions for coastal cities threatened by sea level rise.</a:t>
            </a:r>
          </a:p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EB0775-C854-A834-E5C5-E02FE8F73631}"/>
              </a:ext>
            </a:extLst>
          </p:cNvPr>
          <p:cNvSpPr txBox="1"/>
          <p:nvPr/>
        </p:nvSpPr>
        <p:spPr>
          <a:xfrm>
            <a:off x="944137" y="4537659"/>
            <a:ext cx="2464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Avenir Book" panose="02000503020000020003" pitchFamily="2" charset="0"/>
              </a:rPr>
              <a:t>1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venir Book" panose="02000503020000020003" pitchFamily="2" charset="0"/>
              </a:rPr>
              <a:t>Gather and synthetize scientific knowledge and data</a:t>
            </a:r>
            <a:r>
              <a:rPr lang="fr-FR" b="1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C1CEA6-5262-51AF-9ECE-EA472D0F155C}"/>
              </a:ext>
            </a:extLst>
          </p:cNvPr>
          <p:cNvSpPr txBox="1"/>
          <p:nvPr/>
        </p:nvSpPr>
        <p:spPr>
          <a:xfrm>
            <a:off x="4006874" y="4537659"/>
            <a:ext cx="38025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Avenir Book" panose="02000503020000020003" pitchFamily="2" charset="0"/>
              </a:rPr>
              <a:t>2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venir Book" panose="02000503020000020003" pitchFamily="2" charset="0"/>
              </a:rPr>
              <a:t>Foster the emergence of “good practices” and produce recommendations</a:t>
            </a:r>
            <a:endParaRPr lang="fr-FR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055FC0-E4C4-905C-1AD8-49BC0133C771}"/>
              </a:ext>
            </a:extLst>
          </p:cNvPr>
          <p:cNvSpPr txBox="1"/>
          <p:nvPr/>
        </p:nvSpPr>
        <p:spPr>
          <a:xfrm>
            <a:off x="8079984" y="4537659"/>
            <a:ext cx="38025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</a:rPr>
              <a:t>3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venir Book" panose="02000503020000020003" pitchFamily="2" charset="0"/>
              </a:rPr>
              <a:t>Advocate for the integration of adaptation challenges into public poli­cies</a:t>
            </a:r>
            <a:r>
              <a:rPr lang="fr-FR" b="1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E907FE-3343-A256-9519-6BED567F3938}"/>
              </a:ext>
            </a:extLst>
          </p:cNvPr>
          <p:cNvSpPr txBox="1"/>
          <p:nvPr/>
        </p:nvSpPr>
        <p:spPr>
          <a:xfrm>
            <a:off x="875822" y="3889194"/>
            <a:ext cx="1083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  <a:sym typeface="Wingdings" pitchFamily="2" charset="2"/>
              </a:rPr>
              <a:t> </a:t>
            </a:r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5 regions of the world: Norther Europe, Mediterranean Basin, U.S. West Coast, West Africa, Pacific.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3E1709C-0C8C-B0FD-7B2A-3E36EFE8AF1D}"/>
              </a:ext>
            </a:extLst>
          </p:cNvPr>
          <p:cNvSpPr txBox="1"/>
          <p:nvPr/>
        </p:nvSpPr>
        <p:spPr>
          <a:xfrm>
            <a:off x="363344" y="255141"/>
            <a:ext cx="11316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0213"/>
            <a:r>
              <a:rPr lang="en-GB" sz="2800" b="1" dirty="0">
                <a:solidFill>
                  <a:schemeClr val="bg1"/>
                </a:solidFill>
                <a:latin typeface="Avenir Black" panose="02000503020000020003" pitchFamily="2" charset="0"/>
              </a:rPr>
              <a:t>Sea’ties initiative</a:t>
            </a:r>
          </a:p>
        </p:txBody>
      </p:sp>
    </p:spTree>
    <p:extLst>
      <p:ext uri="{BB962C8B-B14F-4D97-AF65-F5344CB8AC3E}">
        <p14:creationId xmlns:p14="http://schemas.microsoft.com/office/powerpoint/2010/main" val="663266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carte&#10;&#10;Description générée automatiquement">
            <a:extLst>
              <a:ext uri="{FF2B5EF4-FFF2-40B4-BE49-F238E27FC236}">
                <a16:creationId xmlns:a16="http://schemas.microsoft.com/office/drawing/2014/main" id="{231CA44D-EA66-42D9-AC43-0834A4A8C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" t="56703" r="20909" b="10416"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13FAC2-687B-4F45-BB3F-80DA50F3FA24}"/>
              </a:ext>
            </a:extLst>
          </p:cNvPr>
          <p:cNvSpPr/>
          <p:nvPr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rgbClr val="224B57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F1FBBB-2D89-300F-26ED-3A0B94F8830E}"/>
              </a:ext>
            </a:extLst>
          </p:cNvPr>
          <p:cNvSpPr/>
          <p:nvPr/>
        </p:nvSpPr>
        <p:spPr>
          <a:xfrm>
            <a:off x="510828" y="1358167"/>
            <a:ext cx="5255792" cy="4920026"/>
          </a:xfrm>
          <a:prstGeom prst="rect">
            <a:avLst/>
          </a:prstGeom>
          <a:solidFill>
            <a:srgbClr val="224B57">
              <a:alpha val="80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0213"/>
            <a:r>
              <a:rPr lang="en-GB" sz="2000" b="1" dirty="0">
                <a:solidFill>
                  <a:schemeClr val="bg1"/>
                </a:solidFill>
                <a:latin typeface="Avenir Black" panose="02000503020000020003" pitchFamily="2" charset="0"/>
              </a:rPr>
              <a:t>1) Actionable knowledge</a:t>
            </a:r>
          </a:p>
          <a:p>
            <a:pPr marL="430213"/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</a:rPr>
              <a:t>Mobilizing scientific and non-scientific knowledge to produce readily accessible, downscaled information.</a:t>
            </a:r>
          </a:p>
          <a:p>
            <a:pPr marL="430213"/>
            <a:endParaRPr lang="en-GB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430213"/>
            <a:r>
              <a:rPr lang="en-GB" sz="2000" b="1" dirty="0">
                <a:solidFill>
                  <a:schemeClr val="bg1"/>
                </a:solidFill>
                <a:latin typeface="Avenir Black" panose="02000503020000020003" pitchFamily="2" charset="0"/>
              </a:rPr>
              <a:t>2) A systemic approach </a:t>
            </a:r>
          </a:p>
          <a:p>
            <a:pPr marL="430213"/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</a:rPr>
              <a:t>Reinforcing territorial cohesion to implement dynamic, hybrid strategies.</a:t>
            </a:r>
          </a:p>
          <a:p>
            <a:pPr marL="430213"/>
            <a:endParaRPr lang="en-GB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430213"/>
            <a:r>
              <a:rPr lang="en-GB" sz="2000" b="1" dirty="0">
                <a:solidFill>
                  <a:schemeClr val="bg1"/>
                </a:solidFill>
                <a:latin typeface="Avenir Black" panose="02000503020000020003" pitchFamily="2" charset="0"/>
              </a:rPr>
              <a:t>3) Revaluing financing </a:t>
            </a:r>
          </a:p>
          <a:p>
            <a:pPr marL="430213"/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</a:rPr>
              <a:t>Boosting public funding and private investments, and streamlining access.</a:t>
            </a:r>
          </a:p>
          <a:p>
            <a:pPr marL="430213"/>
            <a:endParaRPr lang="en-GB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430213"/>
            <a:r>
              <a:rPr lang="en-GB" sz="2000" b="1" dirty="0">
                <a:solidFill>
                  <a:schemeClr val="bg1"/>
                </a:solidFill>
                <a:latin typeface="Avenir Black" panose="02000503020000020003" pitchFamily="2" charset="0"/>
              </a:rPr>
              <a:t>4) Equity and social justice at heart</a:t>
            </a:r>
          </a:p>
        </p:txBody>
      </p:sp>
      <p:pic>
        <p:nvPicPr>
          <p:cNvPr id="8" name="Image 7" descr="Une image contenant texte, personne, foule&#10;&#10;Description générée automatiquement">
            <a:extLst>
              <a:ext uri="{FF2B5EF4-FFF2-40B4-BE49-F238E27FC236}">
                <a16:creationId xmlns:a16="http://schemas.microsoft.com/office/drawing/2014/main" id="{C50CB403-012A-8FE2-82F0-B51591CAB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5141"/>
            <a:ext cx="5652155" cy="3179338"/>
          </a:xfrm>
          <a:prstGeom prst="rect">
            <a:avLst/>
          </a:prstGeom>
        </p:spPr>
      </p:pic>
      <p:pic>
        <p:nvPicPr>
          <p:cNvPr id="9" name="Image 8" descr="Une image contenant texte, herbe&#10;&#10;Description générée automatiquement">
            <a:extLst>
              <a:ext uri="{FF2B5EF4-FFF2-40B4-BE49-F238E27FC236}">
                <a16:creationId xmlns:a16="http://schemas.microsoft.com/office/drawing/2014/main" id="{F6F82CF4-5877-A435-961D-1DBD0B702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98" y="3941175"/>
            <a:ext cx="1922656" cy="24101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B1319DB-9C77-D448-802B-06DE12DDB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138" y="3914082"/>
            <a:ext cx="1922656" cy="241012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88C6A20-8E0D-6516-BB01-E7E9E7FCA26F}"/>
              </a:ext>
            </a:extLst>
          </p:cNvPr>
          <p:cNvSpPr txBox="1"/>
          <p:nvPr/>
        </p:nvSpPr>
        <p:spPr>
          <a:xfrm>
            <a:off x="363344" y="255141"/>
            <a:ext cx="11316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0213"/>
            <a:r>
              <a:rPr lang="en-GB" sz="2800" b="1" dirty="0">
                <a:solidFill>
                  <a:schemeClr val="bg1"/>
                </a:solidFill>
                <a:latin typeface="Avenir Black" panose="02000503020000020003" pitchFamily="2" charset="0"/>
              </a:rPr>
              <a:t>Pillars of adaptation</a:t>
            </a:r>
          </a:p>
        </p:txBody>
      </p:sp>
    </p:spTree>
    <p:extLst>
      <p:ext uri="{BB962C8B-B14F-4D97-AF65-F5344CB8AC3E}">
        <p14:creationId xmlns:p14="http://schemas.microsoft.com/office/powerpoint/2010/main" val="55550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carte&#10;&#10;Description générée automatiquement">
            <a:extLst>
              <a:ext uri="{FF2B5EF4-FFF2-40B4-BE49-F238E27FC236}">
                <a16:creationId xmlns:a16="http://schemas.microsoft.com/office/drawing/2014/main" id="{231CA44D-EA66-42D9-AC43-0834A4A8C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" t="56703" r="20909" b="10416"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13FAC2-687B-4F45-BB3F-80DA50F3FA24}"/>
              </a:ext>
            </a:extLst>
          </p:cNvPr>
          <p:cNvSpPr/>
          <p:nvPr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rgbClr val="224B57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2BAA3CB-FCA8-4B1C-890D-0118D4F3AFF3}"/>
              </a:ext>
            </a:extLst>
          </p:cNvPr>
          <p:cNvSpPr txBox="1"/>
          <p:nvPr/>
        </p:nvSpPr>
        <p:spPr>
          <a:xfrm>
            <a:off x="363344" y="255141"/>
            <a:ext cx="11316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0213"/>
            <a:r>
              <a:rPr lang="en-GB" sz="2800" b="1" dirty="0">
                <a:solidFill>
                  <a:schemeClr val="bg1"/>
                </a:solidFill>
                <a:latin typeface="Avenir Black" panose="02000503020000020003" pitchFamily="2" charset="0"/>
              </a:rPr>
              <a:t>Involving communities in defining visions for just and equitable transitions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F1FBBB-2D89-300F-26ED-3A0B94F8830E}"/>
              </a:ext>
            </a:extLst>
          </p:cNvPr>
          <p:cNvSpPr/>
          <p:nvPr/>
        </p:nvSpPr>
        <p:spPr>
          <a:xfrm>
            <a:off x="510828" y="1209248"/>
            <a:ext cx="5585172" cy="5393611"/>
          </a:xfrm>
          <a:prstGeom prst="rect">
            <a:avLst/>
          </a:prstGeom>
          <a:solidFill>
            <a:srgbClr val="224B57">
              <a:alpha val="80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0213"/>
            <a:r>
              <a:rPr lang="en-GB" sz="2000" b="1" dirty="0">
                <a:solidFill>
                  <a:schemeClr val="bg1"/>
                </a:solidFill>
                <a:latin typeface="Avenir Black" panose="02000503020000020003" pitchFamily="2" charset="0"/>
              </a:rPr>
              <a:t>Visioning </a:t>
            </a:r>
          </a:p>
          <a:p>
            <a:pPr marL="773113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</a:rPr>
              <a:t>Defining priorities for action, strategic objectives and what successful adaptation might look like.</a:t>
            </a:r>
            <a:endParaRPr lang="en-GB" sz="2000" b="1" dirty="0">
              <a:solidFill>
                <a:schemeClr val="bg1"/>
              </a:solidFill>
              <a:latin typeface="Avenir Black" panose="02000503020000020003" pitchFamily="2" charset="0"/>
            </a:endParaRPr>
          </a:p>
          <a:p>
            <a:pPr marL="430213"/>
            <a:endParaRPr lang="en-GB" sz="2000" b="1" dirty="0">
              <a:solidFill>
                <a:schemeClr val="bg1"/>
              </a:solidFill>
              <a:latin typeface="Avenir Black" panose="02000503020000020003" pitchFamily="2" charset="0"/>
            </a:endParaRPr>
          </a:p>
          <a:p>
            <a:pPr marL="430213"/>
            <a:r>
              <a:rPr lang="en-GB" sz="2000" b="1" dirty="0">
                <a:solidFill>
                  <a:schemeClr val="bg1"/>
                </a:solidFill>
                <a:latin typeface="Avenir Black" panose="02000503020000020003" pitchFamily="2" charset="0"/>
              </a:rPr>
              <a:t>Meaningful engagement </a:t>
            </a:r>
          </a:p>
          <a:p>
            <a:pPr marL="773113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</a:rPr>
              <a:t>Innovative communication methods and partnerships.</a:t>
            </a:r>
          </a:p>
          <a:p>
            <a:pPr marL="773113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</a:rPr>
              <a:t>Creating opportunities for effective and inclusive engagement.</a:t>
            </a:r>
          </a:p>
          <a:p>
            <a:pPr marL="430213"/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  <a:sym typeface="Wingdings" pitchFamily="2" charset="2"/>
              </a:rPr>
              <a:t> </a:t>
            </a:r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</a:rPr>
              <a:t>Requires time + dedicated and re-evaluated funding.</a:t>
            </a:r>
          </a:p>
          <a:p>
            <a:pPr marL="430213"/>
            <a:endParaRPr lang="en-GB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430213"/>
            <a:r>
              <a:rPr lang="en-GB" sz="2000" b="1" dirty="0">
                <a:solidFill>
                  <a:schemeClr val="bg1"/>
                </a:solidFill>
                <a:latin typeface="Avenir Black" panose="02000503020000020003" pitchFamily="2" charset="0"/>
              </a:rPr>
              <a:t>Transformative action</a:t>
            </a:r>
          </a:p>
          <a:p>
            <a:pPr marL="773113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</a:rPr>
              <a:t>Genuinely transformative solutions require community involvement.</a:t>
            </a:r>
          </a:p>
          <a:p>
            <a:pPr marL="430213"/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  <a:sym typeface="Wingdings" pitchFamily="2" charset="2"/>
              </a:rPr>
              <a:t> Justice as legacy of adaptation.</a:t>
            </a:r>
            <a:endParaRPr lang="en-GB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136111D-0F07-742C-1D5A-FBDBC0F85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994" y="1919766"/>
            <a:ext cx="5371402" cy="354616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7CDA1C2-6128-55FA-3365-C55940BF07D3}"/>
              </a:ext>
            </a:extLst>
          </p:cNvPr>
          <p:cNvSpPr txBox="1"/>
          <p:nvPr/>
        </p:nvSpPr>
        <p:spPr>
          <a:xfrm>
            <a:off x="7445021" y="5469469"/>
            <a:ext cx="423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Designing Coastal Adaptation Strategies to Tackle Sea Level Rise, 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</a:rPr>
              <a:t>Bongarts </a:t>
            </a:r>
            <a:r>
              <a:rPr lang="en-GB" sz="1200" dirty="0" err="1">
                <a:solidFill>
                  <a:schemeClr val="bg1"/>
                </a:solidFill>
              </a:rPr>
              <a:t>Lebbe</a:t>
            </a:r>
            <a:r>
              <a:rPr lang="en-GB" sz="1200" dirty="0">
                <a:solidFill>
                  <a:schemeClr val="bg1"/>
                </a:solidFill>
              </a:rPr>
              <a:t> et al., 2021</a:t>
            </a:r>
          </a:p>
        </p:txBody>
      </p:sp>
    </p:spTree>
    <p:extLst>
      <p:ext uri="{BB962C8B-B14F-4D97-AF65-F5344CB8AC3E}">
        <p14:creationId xmlns:p14="http://schemas.microsoft.com/office/powerpoint/2010/main" val="3322011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carte&#10;&#10;Description générée automatiquement">
            <a:extLst>
              <a:ext uri="{FF2B5EF4-FFF2-40B4-BE49-F238E27FC236}">
                <a16:creationId xmlns:a16="http://schemas.microsoft.com/office/drawing/2014/main" id="{231CA44D-EA66-42D9-AC43-0834A4A8C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" t="56703" r="20909" b="10416"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13FAC2-687B-4F45-BB3F-80DA50F3FA24}"/>
              </a:ext>
            </a:extLst>
          </p:cNvPr>
          <p:cNvSpPr/>
          <p:nvPr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rgbClr val="224B57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2BAA3CB-FCA8-4B1C-890D-0118D4F3AFF3}"/>
              </a:ext>
            </a:extLst>
          </p:cNvPr>
          <p:cNvSpPr txBox="1"/>
          <p:nvPr/>
        </p:nvSpPr>
        <p:spPr>
          <a:xfrm>
            <a:off x="363344" y="255141"/>
            <a:ext cx="11316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0213"/>
            <a:r>
              <a:rPr lang="en-GB" sz="2800" b="1" dirty="0">
                <a:solidFill>
                  <a:schemeClr val="bg1"/>
                </a:solidFill>
                <a:latin typeface="Avenir Black" panose="02000503020000020003" pitchFamily="2" charset="0"/>
              </a:rPr>
              <a:t>Levers to accelerate adaptation action within cities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F1FBBB-2D89-300F-26ED-3A0B94F8830E}"/>
              </a:ext>
            </a:extLst>
          </p:cNvPr>
          <p:cNvSpPr/>
          <p:nvPr/>
        </p:nvSpPr>
        <p:spPr>
          <a:xfrm>
            <a:off x="776376" y="1867459"/>
            <a:ext cx="10903020" cy="3060141"/>
          </a:xfrm>
          <a:prstGeom prst="rect">
            <a:avLst/>
          </a:prstGeom>
          <a:solidFill>
            <a:srgbClr val="224B57">
              <a:alpha val="80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73113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</a:rPr>
              <a:t>Creating groups for elected representatives to share experiences and solutions, and be informed by up-to-date scientific findings. </a:t>
            </a:r>
          </a:p>
          <a:p>
            <a:pPr marL="773113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773113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</a:rPr>
              <a:t>Raising awareness amongst communities through dedicated programmes</a:t>
            </a:r>
          </a:p>
          <a:p>
            <a:pPr marL="773113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467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carte&#10;&#10;Description générée automatiquement">
            <a:extLst>
              <a:ext uri="{FF2B5EF4-FFF2-40B4-BE49-F238E27FC236}">
                <a16:creationId xmlns:a16="http://schemas.microsoft.com/office/drawing/2014/main" id="{231CA44D-EA66-42D9-AC43-0834A4A8C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" t="56703" r="20909" b="10416"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13FAC2-687B-4F45-BB3F-80DA50F3FA24}"/>
              </a:ext>
            </a:extLst>
          </p:cNvPr>
          <p:cNvSpPr/>
          <p:nvPr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rgbClr val="224B57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6F7C12-1584-E44E-935F-A54C16E44B34}"/>
              </a:ext>
            </a:extLst>
          </p:cNvPr>
          <p:cNvSpPr/>
          <p:nvPr/>
        </p:nvSpPr>
        <p:spPr>
          <a:xfrm>
            <a:off x="1261672" y="2293495"/>
            <a:ext cx="9668656" cy="1963712"/>
          </a:xfrm>
          <a:prstGeom prst="rect">
            <a:avLst/>
          </a:prstGeom>
          <a:solidFill>
            <a:srgbClr val="224B57">
              <a:alpha val="2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dirty="0">
                <a:latin typeface="Avenir Book" panose="02000503020000020003" pitchFamily="2" charset="0"/>
              </a:rPr>
              <a:t>Contact: Lisa Devignol, </a:t>
            </a: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ldevignol@ocean-climate.org</a:t>
            </a:r>
            <a:endParaRPr lang="en-US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0" indent="0" algn="ctr">
              <a:buNone/>
            </a:pPr>
            <a:r>
              <a:rPr lang="en-US" sz="2400" dirty="0">
                <a:latin typeface="Avenir Book" panose="02000503020000020003" pitchFamily="2" charset="0"/>
              </a:rPr>
              <a:t>Website: https://ocean-</a:t>
            </a:r>
            <a:r>
              <a:rPr lang="en-US" sz="2400" dirty="0" err="1">
                <a:latin typeface="Avenir Book" panose="02000503020000020003" pitchFamily="2" charset="0"/>
              </a:rPr>
              <a:t>climate.org</a:t>
            </a:r>
            <a:r>
              <a:rPr lang="en-US" sz="2400" dirty="0">
                <a:latin typeface="Avenir Book" panose="02000503020000020003" pitchFamily="2" charset="0"/>
              </a:rPr>
              <a:t>/</a:t>
            </a:r>
            <a:r>
              <a:rPr lang="en-US" sz="2400" dirty="0" err="1">
                <a:latin typeface="Avenir Book" panose="02000503020000020003" pitchFamily="2" charset="0"/>
              </a:rPr>
              <a:t>en</a:t>
            </a:r>
            <a:r>
              <a:rPr lang="en-US" sz="2400" dirty="0">
                <a:latin typeface="Avenir Book" panose="02000503020000020003" pitchFamily="2" charset="0"/>
              </a:rPr>
              <a:t>/seaties-2/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4D992C1-EFE3-4B16-7177-E23F4CBEC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435" y="4257206"/>
            <a:ext cx="3698990" cy="11148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81C5B7-E93A-E2B2-0191-E919612C7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1425" y="4270402"/>
            <a:ext cx="2362748" cy="1287201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:a16="http://schemas.microsoft.com/office/drawing/2014/main" id="{AEE462A5-A82B-4082-124F-EA01E5CFB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1290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814863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346</Words>
  <Application>Microsoft Macintosh PowerPoint</Application>
  <PresentationFormat>Grand écran</PresentationFormat>
  <Paragraphs>60</Paragraphs>
  <Slides>7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6" baseType="lpstr">
      <vt:lpstr>Arial</vt:lpstr>
      <vt:lpstr>Avenir Black</vt:lpstr>
      <vt:lpstr>Avenir Book</vt:lpstr>
      <vt:lpstr>Avenir Next LT Pro</vt:lpstr>
      <vt:lpstr>Calibri</vt:lpstr>
      <vt:lpstr>Calibri Light</vt:lpstr>
      <vt:lpstr>Helvetica</vt:lpstr>
      <vt:lpstr>Wingdings</vt:lpstr>
      <vt:lpstr>Thème Office</vt:lpstr>
      <vt:lpstr>DCC-CR workshop Integrated Coastal Management and Marine Spatial Planning in support of Coastal Resilience        Sea’ties – Accelerating just and equitable adaptation in coastal cities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Waves of Breizh Collective intelligence workshop &amp; networking        Sea’ties - Adapter les villes côtières à l’élévation du niveau de la mer</dc:title>
  <dc:creator>lisa devignol</dc:creator>
  <cp:lastModifiedBy>lisa devignol</cp:lastModifiedBy>
  <cp:revision>6</cp:revision>
  <dcterms:created xsi:type="dcterms:W3CDTF">2022-02-02T10:57:02Z</dcterms:created>
  <dcterms:modified xsi:type="dcterms:W3CDTF">2023-01-06T16:35:40Z</dcterms:modified>
</cp:coreProperties>
</file>